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www.msn.com/news" TargetMode="External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Collections Of Internet Archives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3839"/>
            </a:lvl1pPr>
          </a:lstStyle>
          <a:p>
            <a:pPr/>
            <a:r>
              <a:t>John Berlin, Joel Rodriguez, Slobodan Milanko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418642" y="2867372"/>
            <a:ext cx="82380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defRPr sz="3200"/>
            </a:pPr>
            <a:r>
              <a:t>Current solutions are limiting; small focus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8082" y="30264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104900" y="3568700"/>
            <a:ext cx="839110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/>
            </a:pPr>
            <a:r>
              <a:t>Archivers are unable to visually experience </a:t>
            </a:r>
          </a:p>
          <a:p>
            <a:pPr lvl="1" algn="l">
              <a:defRPr sz="3300"/>
            </a:pPr>
            <a:r>
              <a:t>their collections</a:t>
            </a:r>
          </a:p>
          <a:p>
            <a:pPr lvl="2" algn="l">
              <a:defRPr sz="3300"/>
            </a:pPr>
            <a:r>
              <a:t>Lack of URI evolution</a:t>
            </a:r>
          </a:p>
          <a:p>
            <a:pPr lvl="2" algn="l">
              <a:defRPr sz="3300"/>
            </a:pPr>
            <a:r>
              <a:t>Lack of comparison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88082" y="36896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32582" y="4800600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32582" y="5340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1124197" y="6815777"/>
            <a:ext cx="104131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323333"/>
                </a:solidFill>
              </a:defRPr>
            </a:lvl1pPr>
          </a:lstStyle>
          <a:p>
            <a:pPr/>
            <a:r>
              <a:t>Archivers desire to visually share collections with each other.</a:t>
            </a:r>
          </a:p>
        </p:txBody>
      </p:sp>
      <p:sp>
        <p:nvSpPr>
          <p:cNvPr id="130" name="Shape 130"/>
          <p:cNvSpPr/>
          <p:nvPr/>
        </p:nvSpPr>
        <p:spPr>
          <a:xfrm>
            <a:off x="-31750" y="6026150"/>
            <a:ext cx="1116161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algn="l">
              <a:defRPr sz="3100"/>
            </a:pPr>
            <a:r>
              <a:t>User driven, clutter free, design for moderate collections</a:t>
            </a:r>
          </a:p>
        </p:txBody>
      </p:sp>
      <p:sp>
        <p:nvSpPr>
          <p:cNvPr id="131" name="Shape 131"/>
          <p:cNvSpPr/>
          <p:nvPr/>
        </p:nvSpPr>
        <p:spPr>
          <a:xfrm>
            <a:off x="751582" y="6962174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751582" y="61788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Description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1047750" y="2806700"/>
            <a:ext cx="1015837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/>
            </a:lvl1pPr>
          </a:lstStyle>
          <a:p>
            <a:pPr/>
            <a:r>
              <a:t>We're abstracting the user's archive collection as a table.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082" y="29629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1035050" y="3790950"/>
            <a:ext cx="9850350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/>
            </a:pPr>
            <a:r>
              <a:t>Categorical key attribute that maps to categorical or</a:t>
            </a:r>
          </a:p>
          <a:p>
            <a:pPr lvl="2" algn="l">
              <a:defRPr sz="3100"/>
            </a:pPr>
            <a:r>
              <a:t>quantitative values. </a:t>
            </a:r>
          </a:p>
          <a:p>
            <a:pPr lvl="2" algn="l">
              <a:defRPr sz="3100"/>
            </a:pPr>
            <a:r>
              <a:t>Archiver - Categorical</a:t>
            </a:r>
          </a:p>
          <a:p>
            <a:pPr lvl="2" algn="l">
              <a:defRPr sz="3100"/>
            </a:pPr>
            <a:r>
              <a:t>Tags - Categorical</a:t>
            </a:r>
          </a:p>
          <a:p>
            <a:pPr lvl="2" algn="l">
              <a:defRPr sz="3100"/>
            </a:pPr>
            <a:r>
              <a:t>Number of archives - Quantitative</a:t>
            </a:r>
          </a:p>
        </p:txBody>
      </p:sp>
      <p:sp>
        <p:nvSpPr>
          <p:cNvPr id="138" name="Shape 138"/>
          <p:cNvSpPr/>
          <p:nvPr/>
        </p:nvSpPr>
        <p:spPr>
          <a:xfrm>
            <a:off x="662682" y="3939455"/>
            <a:ext cx="251718" cy="2660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1147076" y="6654800"/>
            <a:ext cx="4043148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The table approach: </a:t>
            </a:r>
          </a:p>
          <a:p>
            <a:pPr lvl="2" algn="l">
              <a:defRPr sz="3100"/>
            </a:pPr>
            <a:r>
              <a:t>Facilitates ordering</a:t>
            </a:r>
          </a:p>
          <a:p>
            <a:pPr lvl="2" algn="l">
              <a:defRPr sz="3100"/>
            </a:pPr>
            <a:r>
              <a:t>Filtering of data. </a:t>
            </a:r>
          </a:p>
        </p:txBody>
      </p:sp>
      <p:sp>
        <p:nvSpPr>
          <p:cNvPr id="140" name="Shape 140"/>
          <p:cNvSpPr/>
          <p:nvPr/>
        </p:nvSpPr>
        <p:spPr>
          <a:xfrm>
            <a:off x="662682" y="68392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005582" y="48834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005582" y="53787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005582" y="58740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 Tasks</a:t>
            </a:r>
          </a:p>
        </p:txBody>
      </p:sp>
      <p:sp>
        <p:nvSpPr>
          <p:cNvPr id="146" name="Shape 146"/>
          <p:cNvSpPr/>
          <p:nvPr/>
        </p:nvSpPr>
        <p:spPr>
          <a:xfrm>
            <a:off x="1428267" y="2660649"/>
            <a:ext cx="108221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/>
            </a:pPr>
            <a:r>
              <a:t>Lookup, browse, explore and locate can be achieved easily </a:t>
            </a:r>
          </a:p>
          <a:p>
            <a:pPr lvl="2" algn="l">
              <a:defRPr sz="3100"/>
            </a:pPr>
            <a:r>
              <a:t>with the table abstraction.</a:t>
            </a:r>
          </a:p>
        </p:txBody>
      </p:sp>
      <p:sp>
        <p:nvSpPr>
          <p:cNvPr id="147" name="Shape 147"/>
          <p:cNvSpPr/>
          <p:nvPr/>
        </p:nvSpPr>
        <p:spPr>
          <a:xfrm>
            <a:off x="929382" y="28232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215034" y="4191000"/>
            <a:ext cx="797123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3100"/>
            </a:pPr>
            <a:r>
              <a:t>Users will be able to identify and compare </a:t>
            </a:r>
          </a:p>
          <a:p>
            <a:pPr lvl="3" algn="l">
              <a:defRPr sz="3100"/>
            </a:pPr>
            <a:r>
              <a:t>different archive records</a:t>
            </a:r>
          </a:p>
        </p:txBody>
      </p:sp>
      <p:sp>
        <p:nvSpPr>
          <p:cNvPr id="149" name="Shape 149"/>
          <p:cNvSpPr/>
          <p:nvPr/>
        </p:nvSpPr>
        <p:spPr>
          <a:xfrm>
            <a:off x="929382" y="43345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Design</a:t>
            </a:r>
          </a:p>
        </p:txBody>
      </p:sp>
      <p:pic>
        <p:nvPicPr>
          <p:cNvPr id="15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5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650" y="3142846"/>
            <a:ext cx="2332537" cy="17632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3634" y="3169352"/>
            <a:ext cx="2332027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98139" y="3169352"/>
            <a:ext cx="2466069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4905" y="5691403"/>
            <a:ext cx="2332537" cy="17494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1444" t="0" r="14910" b="0"/>
          <a:stretch>
            <a:fillRect/>
          </a:stretch>
        </p:blipFill>
        <p:spPr>
          <a:xfrm>
            <a:off x="4153892" y="5703298"/>
            <a:ext cx="2551665" cy="17255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0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746" y="5661727"/>
            <a:ext cx="2216345" cy="1750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Driven Control</a:t>
            </a:r>
          </a:p>
        </p:txBody>
      </p:sp>
      <p:pic>
        <p:nvPicPr>
          <p:cNvPr id="16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6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66" name="Shape 166"/>
          <p:cNvSpPr/>
          <p:nvPr/>
        </p:nvSpPr>
        <p:spPr>
          <a:xfrm flipH="1">
            <a:off x="6657902" y="3826470"/>
            <a:ext cx="2769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7" name="Shape 167"/>
          <p:cNvSpPr/>
          <p:nvPr/>
        </p:nvSpPr>
        <p:spPr>
          <a:xfrm flipH="1" flipV="1">
            <a:off x="6533314" y="6392763"/>
            <a:ext cx="3019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8" name="Shape 168"/>
          <p:cNvSpPr/>
          <p:nvPr/>
        </p:nvSpPr>
        <p:spPr>
          <a:xfrm>
            <a:off x="2501900" y="33274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169" name="Shape 169"/>
          <p:cNvSpPr/>
          <p:nvPr/>
        </p:nvSpPr>
        <p:spPr>
          <a:xfrm>
            <a:off x="2501900" y="55626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170" name="Shape 170"/>
          <p:cNvSpPr/>
          <p:nvPr/>
        </p:nvSpPr>
        <p:spPr>
          <a:xfrm>
            <a:off x="3626147" y="41021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Selection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Group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Criteria</a:t>
            </a:r>
          </a:p>
        </p:txBody>
      </p:sp>
      <p:sp>
        <p:nvSpPr>
          <p:cNvPr id="171" name="Shape 171"/>
          <p:cNvSpPr/>
          <p:nvPr/>
        </p:nvSpPr>
        <p:spPr>
          <a:xfrm>
            <a:off x="3613447" y="63500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Date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Tags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URI-M</a:t>
            </a:r>
          </a:p>
        </p:txBody>
      </p:sp>
      <p:sp>
        <p:nvSpPr>
          <p:cNvPr id="172" name="Shape 172"/>
          <p:cNvSpPr/>
          <p:nvPr/>
        </p:nvSpPr>
        <p:spPr>
          <a:xfrm>
            <a:off x="6211578" y="4239666"/>
            <a:ext cx="36626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Filter and drill</a:t>
            </a:r>
          </a:p>
          <a:p>
            <a:pPr/>
            <a:r>
              <a:t>down by desired</a:t>
            </a:r>
          </a:p>
          <a:p>
            <a:pPr/>
            <a:r>
              <a:t>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</a:t>
            </a:r>
          </a:p>
        </p:txBody>
      </p:sp>
      <p:pic>
        <p:nvPicPr>
          <p:cNvPr id="17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7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534" y="4756405"/>
            <a:ext cx="1268098" cy="9588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0044617" y="3529905"/>
            <a:ext cx="935534" cy="41845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BACK</a:t>
            </a:r>
          </a:p>
        </p:txBody>
      </p:sp>
      <p:pic>
        <p:nvPicPr>
          <p:cNvPr id="180" name="Snip20160228_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592" y="2942803"/>
            <a:ext cx="1809934" cy="12654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5444309" y="36527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2001</a:t>
            </a:r>
          </a:p>
        </p:txBody>
      </p:sp>
      <p:sp>
        <p:nvSpPr>
          <p:cNvPr id="182" name="Shape 182"/>
          <p:cNvSpPr/>
          <p:nvPr/>
        </p:nvSpPr>
        <p:spPr>
          <a:xfrm>
            <a:off x="5444309" y="29415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83" name="Shape 183"/>
          <p:cNvSpPr/>
          <p:nvPr/>
        </p:nvSpPr>
        <p:spPr>
          <a:xfrm flipV="1">
            <a:off x="2870200" y="4186435"/>
            <a:ext cx="330349" cy="3303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84" name="Snip20160228_2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6996"/>
          <a:stretch>
            <a:fillRect/>
          </a:stretch>
        </p:blipFill>
        <p:spPr>
          <a:xfrm>
            <a:off x="3515592" y="4603982"/>
            <a:ext cx="1809934" cy="126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5444309" y="53161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2005</a:t>
            </a:r>
          </a:p>
        </p:txBody>
      </p:sp>
      <p:sp>
        <p:nvSpPr>
          <p:cNvPr id="186" name="Shape 186"/>
          <p:cNvSpPr/>
          <p:nvPr/>
        </p:nvSpPr>
        <p:spPr>
          <a:xfrm>
            <a:off x="5444309" y="46049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87" name="Shape 187"/>
          <p:cNvSpPr/>
          <p:nvPr/>
        </p:nvSpPr>
        <p:spPr>
          <a:xfrm>
            <a:off x="2870200" y="5235807"/>
            <a:ext cx="321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88" name="Snip20160228_3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21506"/>
          <a:stretch>
            <a:fillRect/>
          </a:stretch>
        </p:blipFill>
        <p:spPr>
          <a:xfrm>
            <a:off x="3502983" y="6267374"/>
            <a:ext cx="1835334" cy="1282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5444309" y="69794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May 22, 2005</a:t>
            </a:r>
          </a:p>
        </p:txBody>
      </p:sp>
      <p:sp>
        <p:nvSpPr>
          <p:cNvPr id="190" name="Shape 190"/>
          <p:cNvSpPr/>
          <p:nvPr/>
        </p:nvSpPr>
        <p:spPr>
          <a:xfrm>
            <a:off x="5444309" y="62682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/may</a:t>
            </a:r>
          </a:p>
        </p:txBody>
      </p:sp>
      <p:sp>
        <p:nvSpPr>
          <p:cNvPr id="191" name="Shape 191"/>
          <p:cNvSpPr/>
          <p:nvPr/>
        </p:nvSpPr>
        <p:spPr>
          <a:xfrm>
            <a:off x="2879180" y="6007673"/>
            <a:ext cx="312389" cy="312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Needed Tools</a:t>
            </a:r>
          </a:p>
        </p:txBody>
      </p:sp>
      <p:sp>
        <p:nvSpPr>
          <p:cNvPr id="194" name="Shape 194"/>
          <p:cNvSpPr/>
          <p:nvPr/>
        </p:nvSpPr>
        <p:spPr>
          <a:xfrm>
            <a:off x="2784741" y="4006849"/>
            <a:ext cx="418148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WARCreate</a:t>
            </a:r>
          </a:p>
          <a:p>
            <a:pPr/>
            <a:r>
              <a:t>PhantomJS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Roles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